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42"/>
  </p:notesMasterIdLst>
  <p:handoutMasterIdLst>
    <p:handoutMasterId r:id="rId43"/>
  </p:handoutMasterIdLst>
  <p:sldIdLst>
    <p:sldId id="282" r:id="rId4"/>
    <p:sldId id="487" r:id="rId5"/>
    <p:sldId id="527" r:id="rId6"/>
    <p:sldId id="528" r:id="rId7"/>
    <p:sldId id="529" r:id="rId8"/>
    <p:sldId id="530" r:id="rId9"/>
    <p:sldId id="531" r:id="rId10"/>
    <p:sldId id="489" r:id="rId11"/>
    <p:sldId id="483" r:id="rId12"/>
    <p:sldId id="532" r:id="rId13"/>
    <p:sldId id="533" r:id="rId14"/>
    <p:sldId id="534" r:id="rId15"/>
    <p:sldId id="535" r:id="rId16"/>
    <p:sldId id="536" r:id="rId17"/>
    <p:sldId id="537" r:id="rId18"/>
    <p:sldId id="484" r:id="rId19"/>
    <p:sldId id="471" r:id="rId20"/>
    <p:sldId id="491" r:id="rId21"/>
    <p:sldId id="492" r:id="rId22"/>
    <p:sldId id="538" r:id="rId23"/>
    <p:sldId id="494" r:id="rId24"/>
    <p:sldId id="495" r:id="rId25"/>
    <p:sldId id="539" r:id="rId26"/>
    <p:sldId id="497" r:id="rId27"/>
    <p:sldId id="540" r:id="rId28"/>
    <p:sldId id="496" r:id="rId29"/>
    <p:sldId id="501" r:id="rId30"/>
    <p:sldId id="502" r:id="rId31"/>
    <p:sldId id="503" r:id="rId32"/>
    <p:sldId id="504" r:id="rId33"/>
    <p:sldId id="505" r:id="rId34"/>
    <p:sldId id="506" r:id="rId35"/>
    <p:sldId id="509" r:id="rId36"/>
    <p:sldId id="541" r:id="rId37"/>
    <p:sldId id="511" r:id="rId38"/>
    <p:sldId id="542" r:id="rId39"/>
    <p:sldId id="543" r:id="rId40"/>
    <p:sldId id="296" r:id="rId4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91" d="100"/>
          <a:sy n="91" d="100"/>
        </p:scale>
        <p:origin x="-486" y="-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8DD750-E9C8-498E-B02F-A465CB2BB798}" type="datetime1">
              <a:rPr lang="ru-RU" smtClean="0"/>
              <a:pPr rtl="0"/>
              <a:t>17.10.2025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7C6E7-B645-4B70-AC63-7A575D94CEB1}" type="datetime1">
              <a:rPr lang="ru-RU" smtClean="0"/>
              <a:pPr/>
              <a:t>17.10.2025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3830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9446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9446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85592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xmlns="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xmlns="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xmlns="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3" name="Полилиния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4" name="Полилиния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5" name="Полилиния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-RU" noProof="0" dirty="0"/>
              <a:t>Введите подпись</a:t>
            </a:r>
          </a:p>
        </p:txBody>
      </p:sp>
    </p:spTree>
    <p:extLst>
      <p:ext uri="{BB962C8B-B14F-4D97-AF65-F5344CB8AC3E}">
        <p14:creationId xmlns:p14="http://schemas.microsoft.com/office/powerpoint/2010/main" xmlns="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: Скругленные углы 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11.svg"/><Relationship Id="rId4" Type="http://schemas.openxmlformats.org/officeDocument/2006/relationships/image" Target="../media/image35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слайда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Надпись 24" descr="Акцент слайда для поля заголовка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2261062"/>
            <a:ext cx="4459766" cy="3368209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>
              <a:lnSpc>
                <a:spcPts val="4800"/>
              </a:lnSpc>
            </a:pPr>
            <a:r>
              <a:rPr lang="ru-RU" sz="3600" dirty="0" smtClean="0"/>
              <a:t>Оптимизация в глубинном обучении </a:t>
            </a:r>
            <a:br>
              <a:rPr lang="ru-RU" sz="3600" dirty="0" smtClean="0"/>
            </a:br>
            <a:r>
              <a:rPr lang="ru-RU" sz="3600" dirty="0" smtClean="0"/>
              <a:t>часть </a:t>
            </a:r>
            <a:r>
              <a:rPr lang="en-US" sz="3600" dirty="0" smtClean="0"/>
              <a:t>2</a:t>
            </a:r>
            <a:endParaRPr lang="ru-RU" sz="36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r>
              <a:rPr lang="ru-RU" dirty="0"/>
              <a:t>Методы обработки и распознавания изображений</a:t>
            </a:r>
          </a:p>
        </p:txBody>
      </p:sp>
      <p:sp>
        <p:nvSpPr>
          <p:cNvPr id="20" name="Равнобедренный треугольник 19" descr="Тень на слайде для поля заголовка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</a:t>
            </a:r>
            <a:r>
              <a:rPr lang="ru-RU" dirty="0" smtClean="0"/>
              <a:t>градиентный</a:t>
            </a:r>
            <a:r>
              <a:rPr lang="en-US" dirty="0" smtClean="0"/>
              <a:t> </a:t>
            </a:r>
            <a:r>
              <a:rPr lang="ru-RU" dirty="0" smtClean="0"/>
              <a:t>спуск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Начальное </a:t>
            </a:r>
            <a:r>
              <a:rPr lang="ru-RU" sz="2800" dirty="0" smtClean="0"/>
              <a:t>приближение: </a:t>
            </a:r>
            <a:r>
              <a:rPr lang="en-US" sz="2800" dirty="0" smtClean="0"/>
              <a:t>w</a:t>
            </a:r>
            <a:r>
              <a:rPr lang="en-US" sz="2800" baseline="30000" dirty="0" smtClean="0"/>
              <a:t>0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Повторять</a:t>
            </a:r>
            <a:r>
              <a:rPr lang="ru-RU" sz="2800" dirty="0" smtClean="0"/>
              <a:t>: </a:t>
            </a: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Останавливаемся, если ошибка на тестовой выборке перестаёт</a:t>
            </a:r>
            <a:br>
              <a:rPr lang="ru-RU" sz="2800" dirty="0" smtClean="0"/>
            </a:br>
            <a:r>
              <a:rPr lang="ru-RU" sz="2800" dirty="0" smtClean="0"/>
              <a:t>убывать </a:t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5183" y="2263009"/>
            <a:ext cx="59340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</a:t>
            </a:r>
            <a:r>
              <a:rPr lang="ru-RU" dirty="0" smtClean="0"/>
              <a:t>градиентный</a:t>
            </a:r>
            <a:r>
              <a:rPr lang="en-US" dirty="0" smtClean="0"/>
              <a:t> </a:t>
            </a:r>
            <a:r>
              <a:rPr lang="ru-RU" dirty="0" smtClean="0"/>
              <a:t>спуск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Оценка по одному объекту </a:t>
            </a:r>
            <a:r>
              <a:rPr lang="ru-RU" sz="2800" b="1" dirty="0" smtClean="0"/>
              <a:t>несмещённая</a:t>
            </a:r>
            <a:endParaRPr lang="en-US" sz="2800" b="1" dirty="0" smtClean="0"/>
          </a:p>
          <a:p>
            <a:pPr marL="514350" indent="-514350">
              <a:buNone/>
            </a:pPr>
            <a:r>
              <a:rPr lang="ru-RU" sz="2800" dirty="0" smtClean="0"/>
              <a:t>То </a:t>
            </a:r>
            <a:r>
              <a:rPr lang="ru-RU" sz="2800" dirty="0" smtClean="0"/>
              <a:t>есть в среднем мы идём в правильную </a:t>
            </a:r>
            <a:r>
              <a:rPr lang="ru-RU" sz="2800" dirty="0" smtClean="0"/>
              <a:t>сторону</a:t>
            </a: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r>
              <a:rPr lang="ru-RU" sz="2800" dirty="0" smtClean="0"/>
              <a:t>Даже </a:t>
            </a:r>
            <a:r>
              <a:rPr lang="ru-RU" sz="2800" dirty="0" smtClean="0"/>
              <a:t>в точке оптимума оценка по одному объекту вряд ли </a:t>
            </a:r>
            <a:r>
              <a:rPr lang="ru-RU" sz="2800" dirty="0" smtClean="0"/>
              <a:t>будет</a:t>
            </a:r>
            <a:r>
              <a:rPr lang="en-US" sz="2800" dirty="0" smtClean="0"/>
              <a:t> </a:t>
            </a:r>
            <a:r>
              <a:rPr lang="ru-RU" sz="2800" dirty="0" smtClean="0"/>
              <a:t>нулевой</a:t>
            </a:r>
            <a:endParaRPr lang="en-US" sz="2800" dirty="0" smtClean="0"/>
          </a:p>
          <a:p>
            <a:pPr marL="514350" indent="-514350">
              <a:buNone/>
            </a:pPr>
            <a:r>
              <a:rPr lang="ru-RU" sz="2800" dirty="0" smtClean="0"/>
              <a:t>Поэтому </a:t>
            </a:r>
            <a:r>
              <a:rPr lang="ru-RU" sz="2800" dirty="0" smtClean="0"/>
              <a:t>важно, чтобы длина шага стремилась к </a:t>
            </a:r>
            <a:r>
              <a:rPr lang="ru-RU" sz="2800" dirty="0" smtClean="0"/>
              <a:t>нулю</a:t>
            </a: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r>
              <a:rPr lang="ru-RU" sz="2800" dirty="0" smtClean="0"/>
              <a:t>Сходимость </a:t>
            </a:r>
            <a:r>
              <a:rPr lang="ru-RU" sz="2800" dirty="0" smtClean="0"/>
              <a:t>к глобальному минимуму гарантируется только для</a:t>
            </a:r>
            <a:br>
              <a:rPr lang="ru-RU" sz="2800" dirty="0" smtClean="0"/>
            </a:br>
            <a:r>
              <a:rPr lang="ru-RU" sz="2800" dirty="0" smtClean="0"/>
              <a:t>выпуклых функций </a:t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градиентный спуск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12</a:t>
            </a:fld>
            <a:endParaRPr lang="ru-RU" noProof="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8507" y="966952"/>
            <a:ext cx="9891533" cy="540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градиентный спуск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13</a:t>
            </a:fld>
            <a:endParaRPr lang="ru-RU" noProof="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4112" y="1019503"/>
            <a:ext cx="10982178" cy="511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слайда-разделителя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r>
              <a:rPr lang="en-US" sz="5000" dirty="0" smtClean="0"/>
              <a:t>Batch</a:t>
            </a:r>
            <a:r>
              <a:rPr lang="en-US" sz="5000" dirty="0" smtClean="0"/>
              <a:t/>
            </a:r>
            <a:br>
              <a:rPr lang="en-US" sz="5000" dirty="0" smtClean="0"/>
            </a:b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5" name="Полилиния 5" descr="Контрастный блок">
            <a:extLst>
              <a:ext uri="{FF2B5EF4-FFF2-40B4-BE49-F238E27FC236}">
                <a16:creationId xmlns:a16="http://schemas.microsoft.com/office/drawing/2014/main" xmlns="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16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9167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Mini-batch GD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Начальное </a:t>
            </a:r>
            <a:r>
              <a:rPr lang="ru-RU" sz="2800" dirty="0" smtClean="0"/>
              <a:t>приближение: </a:t>
            </a:r>
            <a:r>
              <a:rPr lang="en-US" sz="2800" dirty="0" smtClean="0"/>
              <a:t>w</a:t>
            </a:r>
            <a:r>
              <a:rPr lang="en-US" sz="2800" baseline="30000" dirty="0" smtClean="0"/>
              <a:t>0</a:t>
            </a:r>
            <a:endParaRPr lang="en-US" sz="28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800" dirty="0" smtClean="0"/>
              <a:t>Повторять, каждый раз выбирая </a:t>
            </a:r>
            <a:r>
              <a:rPr lang="en-US" sz="2800" i="1" dirty="0" smtClean="0"/>
              <a:t>m</a:t>
            </a:r>
            <a:r>
              <a:rPr lang="en-US" sz="2800" dirty="0" smtClean="0"/>
              <a:t> </a:t>
            </a:r>
            <a:r>
              <a:rPr lang="ru-RU" sz="2800" dirty="0" smtClean="0"/>
              <a:t>случайных объектов </a:t>
            </a:r>
            <a:r>
              <a:rPr lang="en-US" sz="2800" i="1" dirty="0" smtClean="0"/>
              <a:t>i</a:t>
            </a:r>
            <a:r>
              <a:rPr lang="en-US" sz="2800" i="1" baseline="-25000" dirty="0" smtClean="0"/>
              <a:t>1</a:t>
            </a:r>
            <a:r>
              <a:rPr lang="en-US" sz="2800" i="1" dirty="0" smtClean="0"/>
              <a:t>,…,</a:t>
            </a:r>
            <a:r>
              <a:rPr lang="en-US" sz="2800" i="1" dirty="0" err="1" smtClean="0"/>
              <a:t>i</a:t>
            </a:r>
            <a:r>
              <a:rPr lang="en-US" sz="2800" i="1" baseline="-25000" dirty="0" err="1" smtClean="0"/>
              <a:t>m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Останавливаемся</a:t>
            </a:r>
            <a:r>
              <a:rPr lang="ru-RU" sz="2800" dirty="0" smtClean="0"/>
              <a:t>, если ошибка на тестовой выборке </a:t>
            </a:r>
            <a:r>
              <a:rPr lang="ru-RU" sz="2800" dirty="0" smtClean="0"/>
              <a:t>перестаёт</a:t>
            </a:r>
            <a:r>
              <a:rPr lang="en-US" sz="2800" dirty="0" smtClean="0"/>
              <a:t> </a:t>
            </a:r>
            <a:r>
              <a:rPr lang="ru-RU" sz="2800" dirty="0" smtClean="0"/>
              <a:t>убывать</a:t>
            </a:r>
            <a:endParaRPr lang="en-US" sz="2800" dirty="0" smtClean="0"/>
          </a:p>
          <a:p>
            <a:pPr marL="514350" indent="-514350">
              <a:buNone/>
            </a:pPr>
            <a:r>
              <a:rPr lang="en-US" sz="2800" dirty="0" err="1" smtClean="0"/>
              <a:t>x</a:t>
            </a:r>
            <a:r>
              <a:rPr lang="en-US" sz="2800" baseline="-25000" dirty="0" err="1" smtClean="0"/>
              <a:t>t,j</a:t>
            </a:r>
            <a:r>
              <a:rPr lang="en-US" sz="2800" dirty="0" smtClean="0"/>
              <a:t> - </a:t>
            </a:r>
            <a:r>
              <a:rPr lang="ru-RU" sz="2800" dirty="0" smtClean="0"/>
              <a:t>объект </a:t>
            </a:r>
            <a:r>
              <a:rPr lang="ru-RU" sz="2800" dirty="0" smtClean="0"/>
              <a:t>номер </a:t>
            </a:r>
            <a:r>
              <a:rPr lang="en-US" sz="2800" dirty="0" smtClean="0"/>
              <a:t>j </a:t>
            </a:r>
            <a:r>
              <a:rPr lang="ru-RU" sz="2800" dirty="0" smtClean="0"/>
              <a:t>из </a:t>
            </a:r>
            <a:r>
              <a:rPr lang="ru-RU" sz="2800" dirty="0" err="1" smtClean="0"/>
              <a:t>батча</a:t>
            </a:r>
            <a:r>
              <a:rPr lang="ru-RU" sz="2800" dirty="0" smtClean="0"/>
              <a:t>, сформированного на шаге </a:t>
            </a:r>
            <a:r>
              <a:rPr lang="en-US" sz="2800" dirty="0" smtClean="0"/>
              <a:t>t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15</a:t>
            </a:fld>
            <a:endParaRPr lang="ru-RU" noProof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8213" y="2131958"/>
            <a:ext cx="70294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Батч</a:t>
            </a:r>
            <a:r>
              <a:rPr lang="ru-RU" dirty="0" smtClean="0"/>
              <a:t> размера 1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16</a:t>
            </a:fld>
            <a:endParaRPr lang="ru-RU" noProof="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98876" y="1039813"/>
            <a:ext cx="7194248" cy="515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err="1" smtClean="0"/>
              <a:t>Батч</a:t>
            </a:r>
            <a:r>
              <a:rPr lang="ru-RU" dirty="0" smtClean="0"/>
              <a:t> размера 10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17</a:t>
            </a:fld>
            <a:endParaRPr lang="ru-RU" noProof="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10282" y="1039813"/>
            <a:ext cx="7171435" cy="515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err="1" smtClean="0"/>
              <a:t>Batch</a:t>
            </a:r>
            <a:r>
              <a:rPr lang="ru-RU" dirty="0" smtClean="0"/>
              <a:t> </a:t>
            </a:r>
            <a:r>
              <a:rPr lang="ru-RU" dirty="0" err="1" smtClean="0"/>
              <a:t>size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Размер </a:t>
            </a:r>
            <a:r>
              <a:rPr lang="ru-RU" sz="2800" dirty="0" smtClean="0"/>
              <a:t>пакета — обычно порядка десятков или </a:t>
            </a:r>
            <a:r>
              <a:rPr lang="ru-RU" sz="2800" dirty="0" smtClean="0"/>
              <a:t>сотни</a:t>
            </a:r>
            <a:endParaRPr lang="en-US" sz="2800" dirty="0" smtClean="0"/>
          </a:p>
          <a:p>
            <a:pPr marL="0" indent="0" algn="just">
              <a:buNone/>
            </a:pPr>
            <a:r>
              <a:rPr lang="ru-RU" sz="2800" dirty="0" smtClean="0"/>
              <a:t>Имеет </a:t>
            </a:r>
            <a:r>
              <a:rPr lang="ru-RU" sz="2800" dirty="0" smtClean="0"/>
              <a:t>смысл брать степень </a:t>
            </a:r>
            <a:r>
              <a:rPr lang="ru-RU" sz="2800" dirty="0" smtClean="0"/>
              <a:t>двойки</a:t>
            </a:r>
            <a:endParaRPr lang="en-US" sz="2800" dirty="0" smtClean="0"/>
          </a:p>
          <a:p>
            <a:pPr marL="0" indent="0" algn="just">
              <a:buNone/>
            </a:pPr>
            <a:r>
              <a:rPr lang="ru-RU" sz="2800" dirty="0" smtClean="0"/>
              <a:t>Возможно</a:t>
            </a:r>
            <a:r>
              <a:rPr lang="ru-RU" sz="2800" dirty="0" smtClean="0"/>
              <a:t>, делает оценку градиента более </a:t>
            </a:r>
            <a:r>
              <a:rPr lang="ru-RU" sz="2800" dirty="0" smtClean="0"/>
              <a:t>стабильной</a:t>
            </a:r>
            <a:endParaRPr lang="en-US" sz="2800" dirty="0" smtClean="0"/>
          </a:p>
          <a:p>
            <a:pPr marL="0" indent="0" algn="just">
              <a:buNone/>
            </a:pPr>
            <a:r>
              <a:rPr lang="ru-RU" sz="2800" dirty="0" smtClean="0"/>
              <a:t>Вычислительно </a:t>
            </a:r>
            <a:r>
              <a:rPr lang="ru-RU" sz="2800" dirty="0" smtClean="0"/>
              <a:t>почти так же эффективен, как шаг по градиенту</a:t>
            </a:r>
            <a:br>
              <a:rPr lang="ru-RU" sz="2800" dirty="0" smtClean="0"/>
            </a:br>
            <a:r>
              <a:rPr lang="ru-RU" sz="2800" dirty="0" smtClean="0"/>
              <a:t>одного объекта — за счёт векторизации </a:t>
            </a:r>
            <a:endParaRPr lang="en-US" sz="2800" dirty="0" smtClean="0"/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Batch size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19</a:t>
            </a:fld>
            <a:endParaRPr lang="ru-RU" noProof="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2037" y="1481931"/>
            <a:ext cx="100679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</a:t>
            </a:r>
            <a:r>
              <a:rPr lang="ru-RU" dirty="0" smtClean="0"/>
              <a:t>градиентный</a:t>
            </a:r>
            <a:r>
              <a:rPr lang="en-US" dirty="0" smtClean="0"/>
              <a:t> </a:t>
            </a:r>
            <a:r>
              <a:rPr lang="ru-RU" dirty="0" smtClean="0"/>
              <a:t>спуск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Начальное </a:t>
            </a:r>
            <a:r>
              <a:rPr lang="ru-RU" sz="2800" dirty="0" smtClean="0"/>
              <a:t>приближение: </a:t>
            </a:r>
            <a:r>
              <a:rPr lang="en-US" sz="2800" dirty="0" smtClean="0"/>
              <a:t>w</a:t>
            </a:r>
            <a:r>
              <a:rPr lang="en-US" sz="2800" baseline="30000" dirty="0" smtClean="0"/>
              <a:t>0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Повторять</a:t>
            </a:r>
            <a:r>
              <a:rPr lang="ru-RU" sz="2800" dirty="0" smtClean="0"/>
              <a:t>: </a:t>
            </a: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Останавливаемся, если </a:t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</a:t>
            </a:fld>
            <a:endParaRPr lang="ru-RU" noProof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2416" y="2020286"/>
            <a:ext cx="49720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8287" y="4411718"/>
            <a:ext cx="35623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Batch size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20</a:t>
            </a:fld>
            <a:endParaRPr lang="ru-RU" noProof="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31800" y="2059211"/>
            <a:ext cx="11328400" cy="358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 smtClean="0"/>
              <a:t>Надо грамотно подбирать формулу </a:t>
            </a:r>
            <a:r>
              <a:rPr lang="ru-RU" dirty="0" smtClean="0"/>
              <a:t>для</a:t>
            </a:r>
            <a:r>
              <a:rPr lang="en-US" dirty="0" smtClean="0"/>
              <a:t> </a:t>
            </a:r>
            <a:r>
              <a:rPr lang="ru-RU" dirty="0" smtClean="0"/>
              <a:t>длины </a:t>
            </a:r>
            <a:r>
              <a:rPr lang="ru-RU" dirty="0" smtClean="0"/>
              <a:t>шага!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21</a:t>
            </a:fld>
            <a:endParaRPr lang="ru-RU" noProof="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072356"/>
            <a:ext cx="89535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От большого размера </a:t>
            </a:r>
            <a:r>
              <a:rPr lang="ru-RU" sz="2800" dirty="0" err="1" smtClean="0"/>
              <a:t>батча</a:t>
            </a:r>
            <a:r>
              <a:rPr lang="ru-RU" sz="2800" dirty="0" smtClean="0"/>
              <a:t> может быть </a:t>
            </a:r>
            <a:r>
              <a:rPr lang="ru-RU" sz="2800" dirty="0" smtClean="0"/>
              <a:t>польза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Для </a:t>
            </a:r>
            <a:r>
              <a:rPr lang="ru-RU" sz="2800" dirty="0" smtClean="0"/>
              <a:t>этого надо грамотно подбирать длину шага и/или постепенно</a:t>
            </a:r>
            <a:br>
              <a:rPr lang="ru-RU" sz="2800" dirty="0" smtClean="0"/>
            </a:br>
            <a:r>
              <a:rPr lang="ru-RU" sz="2800" dirty="0" smtClean="0"/>
              <a:t>увеличить размер </a:t>
            </a:r>
            <a:r>
              <a:rPr lang="ru-RU" sz="2800" dirty="0" err="1" smtClean="0"/>
              <a:t>батча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22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size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слайда-разделителя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r>
              <a:rPr lang="ru-RU" sz="5400" b="0" dirty="0" smtClean="0"/>
              <a:t>Модификации градиентного</a:t>
            </a:r>
            <a:br>
              <a:rPr lang="ru-RU" sz="5400" b="0" dirty="0" smtClean="0"/>
            </a:br>
            <a:r>
              <a:rPr lang="ru-RU" sz="5400" b="0" dirty="0" smtClean="0"/>
              <a:t>спуска</a:t>
            </a:r>
            <a:r>
              <a:rPr lang="ru-RU" sz="5400" dirty="0" smtClean="0"/>
              <a:t> </a:t>
            </a:r>
            <a:br>
              <a:rPr lang="ru-RU" sz="5400" dirty="0" smtClean="0"/>
            </a:br>
            <a:endParaRPr lang="ru-RU" sz="5000" dirty="0"/>
          </a:p>
        </p:txBody>
      </p:sp>
      <p:sp>
        <p:nvSpPr>
          <p:cNvPr id="15" name="Полилиния 5" descr="Контрастный блок">
            <a:extLst>
              <a:ext uri="{FF2B5EF4-FFF2-40B4-BE49-F238E27FC236}">
                <a16:creationId xmlns:a16="http://schemas.microsoft.com/office/drawing/2014/main" xmlns="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16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9167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24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6963" y="1059354"/>
            <a:ext cx="7806334" cy="545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25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</a:t>
            </a:r>
            <a:endParaRPr lang="ru-RU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94898" y="1111906"/>
            <a:ext cx="7674316" cy="543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Если у функции «вытянуты» линии уровня, то градиентный спуск</a:t>
            </a:r>
            <a:br>
              <a:rPr lang="ru-RU" sz="2800" dirty="0" smtClean="0"/>
            </a:br>
            <a:r>
              <a:rPr lang="ru-RU" sz="2800" dirty="0" smtClean="0"/>
              <a:t>требует аккуратного выбора длины шага и будет долго сходиться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26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en-US" sz="2800" dirty="0" smtClean="0"/>
              <a:t>h</a:t>
            </a:r>
            <a:r>
              <a:rPr lang="en-US" sz="2800" baseline="-25000" dirty="0" smtClean="0"/>
              <a:t>t</a:t>
            </a:r>
            <a:r>
              <a:rPr lang="en-US" sz="2800" dirty="0" smtClean="0"/>
              <a:t> - </a:t>
            </a:r>
            <a:r>
              <a:rPr lang="ru-RU" sz="2800" dirty="0" smtClean="0"/>
              <a:t>«инерция», усреднённое направление движения </a:t>
            </a:r>
            <a:endParaRPr lang="en-US" sz="2800" dirty="0" smtClean="0"/>
          </a:p>
          <a:p>
            <a:pPr>
              <a:buFont typeface="Symbol"/>
              <a:buChar char="a"/>
            </a:pPr>
            <a:r>
              <a:rPr lang="en-US" sz="2800" dirty="0" smtClean="0">
                <a:sym typeface="Symbol"/>
              </a:rPr>
              <a:t>- </a:t>
            </a:r>
            <a:r>
              <a:rPr lang="ru-RU" sz="2800" dirty="0" smtClean="0"/>
              <a:t>параметр затухания 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Как будто шарик, который катится в сторону минимума, </a:t>
            </a:r>
            <a:r>
              <a:rPr lang="ru-RU" sz="2800" dirty="0" smtClean="0"/>
              <a:t>очень</a:t>
            </a:r>
            <a:r>
              <a:rPr lang="en-US" sz="2800" dirty="0" smtClean="0"/>
              <a:t> </a:t>
            </a:r>
            <a:r>
              <a:rPr lang="ru-RU" sz="2800" dirty="0" smtClean="0"/>
              <a:t>тяжёлый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 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3892" y="1192595"/>
            <a:ext cx="48387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28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 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24062" y="1296194"/>
            <a:ext cx="814387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29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 инерции </a:t>
            </a:r>
            <a:endParaRPr lang="ru-RU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6762" y="1443831"/>
            <a:ext cx="106584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</a:t>
            </a:r>
            <a:r>
              <a:rPr lang="ru-RU" dirty="0" smtClean="0"/>
              <a:t>градиентный</a:t>
            </a:r>
            <a:r>
              <a:rPr lang="en-US" dirty="0" smtClean="0"/>
              <a:t> </a:t>
            </a:r>
            <a:r>
              <a:rPr lang="ru-RU" dirty="0" smtClean="0"/>
              <a:t>спуск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Начальное </a:t>
            </a:r>
            <a:r>
              <a:rPr lang="ru-RU" sz="2800" dirty="0" smtClean="0"/>
              <a:t>приближение: </a:t>
            </a:r>
            <a:r>
              <a:rPr lang="en-US" sz="2800" dirty="0" smtClean="0"/>
              <a:t>w</a:t>
            </a:r>
            <a:r>
              <a:rPr lang="en-US" sz="2800" baseline="30000" dirty="0" smtClean="0"/>
              <a:t>0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Повторять</a:t>
            </a:r>
            <a:r>
              <a:rPr lang="ru-RU" sz="2800" dirty="0" smtClean="0"/>
              <a:t>: </a:t>
            </a: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Останавливаемся</a:t>
            </a:r>
            <a:r>
              <a:rPr lang="ru-RU" sz="2800" dirty="0" smtClean="0"/>
              <a:t>, если ошибка на тестовой выборке </a:t>
            </a:r>
            <a:r>
              <a:rPr lang="ru-RU" sz="2800" dirty="0" smtClean="0"/>
              <a:t>перестаёт</a:t>
            </a:r>
            <a:r>
              <a:rPr lang="en-US" sz="2800" dirty="0" smtClean="0"/>
              <a:t> </a:t>
            </a:r>
            <a:r>
              <a:rPr lang="ru-RU" sz="2800" dirty="0" smtClean="0"/>
              <a:t>убывать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</a:t>
            </a:fld>
            <a:endParaRPr lang="ru-RU" noProof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2416" y="2020286"/>
            <a:ext cx="49720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30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инерцией 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1050" y="1453356"/>
            <a:ext cx="106299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8271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неплохая </a:t>
            </a:r>
            <a:r>
              <a:rPr lang="ru-RU" sz="2800" dirty="0" smtClean="0"/>
              <a:t>оценка того, куда мы попадём </a:t>
            </a:r>
            <a:r>
              <a:rPr lang="ru-RU" sz="2800" dirty="0" smtClean="0"/>
              <a:t>на</a:t>
            </a:r>
            <a:r>
              <a:rPr lang="en-US" sz="2800" dirty="0" smtClean="0"/>
              <a:t> </a:t>
            </a:r>
            <a:r>
              <a:rPr lang="ru-RU" sz="2800" dirty="0" smtClean="0"/>
              <a:t>следующем </a:t>
            </a:r>
            <a:r>
              <a:rPr lang="ru-RU" sz="2800" dirty="0" smtClean="0"/>
              <a:t>шаге </a:t>
            </a: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31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 </a:t>
            </a:r>
            <a:endParaRPr lang="ru-R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851" y="1101781"/>
            <a:ext cx="64960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705" y="2862427"/>
            <a:ext cx="2486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048" y="4260743"/>
            <a:ext cx="10836166" cy="2411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02675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4518372" cy="5152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 smtClean="0"/>
              <a:t>Пример: модель над категориальными </a:t>
            </a:r>
            <a:r>
              <a:rPr lang="ru-RU" sz="2800" dirty="0" smtClean="0"/>
              <a:t>признаками</a:t>
            </a: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>Используем </a:t>
            </a:r>
            <a:r>
              <a:rPr lang="ru-RU" sz="2800" dirty="0" err="1" smtClean="0"/>
              <a:t>one-hot</a:t>
            </a:r>
            <a:r>
              <a:rPr lang="ru-RU" sz="2800" dirty="0" smtClean="0"/>
              <a:t> кодирование </a:t>
            </a: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>Делаем </a:t>
            </a:r>
            <a:r>
              <a:rPr lang="ru-RU" sz="2800" dirty="0" smtClean="0"/>
              <a:t>стохастический</a:t>
            </a:r>
            <a:r>
              <a:rPr lang="en-US" sz="2800" dirty="0" smtClean="0"/>
              <a:t> </a:t>
            </a:r>
            <a:r>
              <a:rPr lang="ru-RU" sz="2800" dirty="0" smtClean="0"/>
              <a:t>градиентный спуск</a:t>
            </a: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>Через </a:t>
            </a:r>
            <a:r>
              <a:rPr lang="ru-RU" sz="2800" dirty="0" smtClean="0"/>
              <a:t>7 шагов мы сделаем </a:t>
            </a:r>
            <a:r>
              <a:rPr lang="ru-RU" sz="2800" dirty="0" smtClean="0"/>
              <a:t>4</a:t>
            </a:r>
            <a:r>
              <a:rPr lang="en-US" sz="2800" dirty="0" smtClean="0"/>
              <a:t> </a:t>
            </a:r>
            <a:r>
              <a:rPr lang="ru-RU" sz="2800" dirty="0" smtClean="0"/>
              <a:t>обновления </a:t>
            </a:r>
            <a:r>
              <a:rPr lang="ru-RU" sz="2800" dirty="0" smtClean="0"/>
              <a:t>веса </a:t>
            </a:r>
            <a:r>
              <a:rPr lang="ru-RU" sz="2800" dirty="0" smtClean="0"/>
              <a:t>популярной</a:t>
            </a:r>
            <a:r>
              <a:rPr lang="en-US" sz="2800" dirty="0" smtClean="0"/>
              <a:t> </a:t>
            </a:r>
            <a:r>
              <a:rPr lang="ru-RU" sz="2800" dirty="0" smtClean="0"/>
              <a:t>категории </a:t>
            </a:r>
            <a:r>
              <a:rPr lang="ru-RU" sz="2800" dirty="0" smtClean="0"/>
              <a:t>и 1 обновление </a:t>
            </a:r>
            <a:r>
              <a:rPr lang="ru-RU" sz="2800" dirty="0" smtClean="0"/>
              <a:t>веса</a:t>
            </a:r>
            <a:r>
              <a:rPr lang="en-US" sz="2800" dirty="0" smtClean="0"/>
              <a:t> </a:t>
            </a:r>
            <a:r>
              <a:rPr lang="ru-RU" sz="2800" dirty="0" smtClean="0"/>
              <a:t>редкой </a:t>
            </a:r>
            <a:r>
              <a:rPr lang="ru-RU" sz="2800" dirty="0" smtClean="0"/>
              <a:t>категории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32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с разреженными данными </a:t>
            </a: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2109" y="1037896"/>
            <a:ext cx="6378793" cy="433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6428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По разным параметрам мы движемся с разной </a:t>
            </a:r>
            <a:r>
              <a:rPr lang="ru-RU" sz="2800" dirty="0" smtClean="0"/>
              <a:t>скоростью</a:t>
            </a: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>Будет </a:t>
            </a:r>
            <a:r>
              <a:rPr lang="ru-RU" sz="2800" dirty="0" smtClean="0"/>
              <a:t>здорово это учитывать — иначе мы обучим </a:t>
            </a:r>
            <a:r>
              <a:rPr lang="ru-RU" sz="2800" dirty="0" smtClean="0"/>
              <a:t>разные</a:t>
            </a:r>
            <a:r>
              <a:rPr lang="en-US" sz="2800" dirty="0" smtClean="0"/>
              <a:t> </a:t>
            </a:r>
            <a:r>
              <a:rPr lang="ru-RU" sz="2800" dirty="0" smtClean="0"/>
              <a:t>параметры </a:t>
            </a:r>
            <a:r>
              <a:rPr lang="ru-RU" sz="2800" dirty="0" smtClean="0"/>
              <a:t>с разным качеством </a:t>
            </a: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33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с разреженными данными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64290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Допустим, признаки имеют разный масштаб — от единиц </a:t>
            </a:r>
            <a:r>
              <a:rPr lang="ru-RU" sz="2800" dirty="0" smtClean="0"/>
              <a:t>до</a:t>
            </a:r>
            <a:r>
              <a:rPr lang="en-US" sz="2800" dirty="0" smtClean="0"/>
              <a:t> </a:t>
            </a:r>
            <a:r>
              <a:rPr lang="ru-RU" sz="2800" dirty="0" smtClean="0"/>
              <a:t>миллионов</a:t>
            </a: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>Тогда </a:t>
            </a:r>
            <a:r>
              <a:rPr lang="ru-RU" sz="2800" dirty="0" smtClean="0"/>
              <a:t>странно шагать по каждому параметру с </a:t>
            </a:r>
            <a:r>
              <a:rPr lang="ru-RU" sz="2800" dirty="0" smtClean="0"/>
              <a:t>одинаковой</a:t>
            </a:r>
            <a:r>
              <a:rPr lang="en-US" sz="2800" dirty="0" smtClean="0"/>
              <a:t> </a:t>
            </a:r>
            <a:r>
              <a:rPr lang="ru-RU" sz="2800" dirty="0" smtClean="0"/>
              <a:t>скоростью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34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с разреженными данными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6429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35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56339" y="868471"/>
            <a:ext cx="65532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ъект 3"/>
          <p:cNvSpPr txBox="1">
            <a:spLocks/>
          </p:cNvSpPr>
          <p:nvPr/>
        </p:nvSpPr>
        <p:spPr>
          <a:xfrm>
            <a:off x="432000" y="3794234"/>
            <a:ext cx="11328000" cy="23970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 smtClean="0"/>
              <a:t>По каждому параметру своя </a:t>
            </a:r>
            <a:r>
              <a:rPr lang="ru-RU" sz="2800" dirty="0" smtClean="0"/>
              <a:t>скорость</a:t>
            </a:r>
            <a:endParaRPr lang="en-US" sz="2800" dirty="0" smtClean="0"/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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 </a:t>
            </a:r>
            <a:r>
              <a:rPr lang="ru-RU" sz="2800" dirty="0" smtClean="0"/>
              <a:t>можно зафиксировать </a:t>
            </a:r>
            <a:endParaRPr lang="en-US" sz="2800" dirty="0" smtClean="0"/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 smtClean="0"/>
              <a:t>Длина шага может убывать слишком быстро и привести к </a:t>
            </a:r>
            <a:r>
              <a:rPr lang="ru-RU" sz="2800" dirty="0" smtClean="0"/>
              <a:t>ранней</a:t>
            </a:r>
            <a:r>
              <a:rPr lang="en-US" sz="2800" dirty="0" smtClean="0"/>
              <a:t> </a:t>
            </a:r>
            <a:r>
              <a:rPr lang="ru-RU" sz="2800" dirty="0" smtClean="0"/>
              <a:t>остановке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331384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36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432000" y="3794234"/>
            <a:ext cx="11328000" cy="23970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Font typeface="Symbol"/>
              <a:buChar char="a"/>
            </a:pPr>
            <a:r>
              <a:rPr lang="en-US" sz="2800" dirty="0" smtClean="0"/>
              <a:t> </a:t>
            </a:r>
            <a:r>
              <a:rPr lang="ru-RU" sz="2800" dirty="0" smtClean="0"/>
              <a:t>можно </a:t>
            </a:r>
            <a:r>
              <a:rPr lang="ru-RU" sz="2800" dirty="0" smtClean="0"/>
              <a:t>взять около </a:t>
            </a:r>
            <a:r>
              <a:rPr lang="ru-RU" sz="2800" dirty="0" smtClean="0"/>
              <a:t>0.9</a:t>
            </a:r>
            <a:endParaRPr lang="en-US" sz="2800" dirty="0" smtClean="0"/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 smtClean="0"/>
              <a:t>Скорость </a:t>
            </a:r>
            <a:r>
              <a:rPr lang="ru-RU" sz="2800" dirty="0" smtClean="0"/>
              <a:t>зависит только от недавних шагов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50236" y="883909"/>
            <a:ext cx="67341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1384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 </a:t>
            </a:r>
            <a:endParaRPr lang="ru-RU" dirty="0"/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432000" y="4719144"/>
            <a:ext cx="11328000" cy="1734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 smtClean="0"/>
              <a:t>Рекомендации</a:t>
            </a:r>
            <a:r>
              <a:rPr lang="ru-RU" sz="2800" dirty="0" smtClean="0"/>
              <a:t>:</a:t>
            </a:r>
            <a:endParaRPr lang="en-US" sz="2800" dirty="0" smtClean="0"/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 smtClean="0">
                <a:sym typeface="Symbol"/>
              </a:rPr>
              <a:t></a:t>
            </a:r>
            <a:r>
              <a:rPr lang="en-US" sz="2800" baseline="-25000" dirty="0" smtClean="0">
                <a:sym typeface="Symbol"/>
              </a:rPr>
              <a:t>1</a:t>
            </a:r>
            <a:r>
              <a:rPr lang="en-US" sz="2800" dirty="0" smtClean="0">
                <a:sym typeface="Symbol"/>
              </a:rPr>
              <a:t> = 0.9; </a:t>
            </a:r>
            <a:r>
              <a:rPr lang="ru-RU" sz="2800" dirty="0" smtClean="0">
                <a:sym typeface="Symbol"/>
              </a:rPr>
              <a:t></a:t>
            </a:r>
            <a:r>
              <a:rPr lang="en-US" sz="2800" baseline="-25000" dirty="0" smtClean="0">
                <a:sym typeface="Symbol"/>
              </a:rPr>
              <a:t>2</a:t>
            </a:r>
            <a:r>
              <a:rPr lang="en-US" sz="2800" dirty="0" smtClean="0">
                <a:sym typeface="Symbol"/>
              </a:rPr>
              <a:t> </a:t>
            </a:r>
            <a:r>
              <a:rPr lang="en-US" sz="2800" dirty="0" smtClean="0">
                <a:sym typeface="Symbol"/>
              </a:rPr>
              <a:t>= </a:t>
            </a:r>
            <a:r>
              <a:rPr lang="en-US" sz="2800" dirty="0" smtClean="0">
                <a:sym typeface="Symbol"/>
              </a:rPr>
              <a:t>0.999;  = 10</a:t>
            </a:r>
            <a:r>
              <a:rPr lang="en-US" sz="2800" baseline="30000" dirty="0" smtClean="0">
                <a:sym typeface="Symbol"/>
              </a:rPr>
              <a:t>-8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3300" dirty="0" smtClean="0"/>
              <a:t>Совмещает в себе идеи из метода инерции и </a:t>
            </a:r>
            <a:r>
              <a:rPr lang="ru-RU" sz="3300" dirty="0" err="1" smtClean="0"/>
              <a:t>RMSProp</a:t>
            </a:r>
            <a:endParaRPr lang="en-US" sz="2800" dirty="0" smtClean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16467" y="429829"/>
            <a:ext cx="6117022" cy="403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1384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">
            <a:extLst>
              <a:ext uri="{FF2B5EF4-FFF2-40B4-BE49-F238E27FC236}">
                <a16:creationId xmlns:a16="http://schemas.microsoft.com/office/drawing/2014/main" xmlns="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Надпись 37" descr="Акцент для блока заголовка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5" name="Равнобедренный треугольник 34" descr="Тень для блока заголовка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2" name="Полилиния 5" descr="Сплошной контрастный блок">
            <a:extLst>
              <a:ext uri="{FF2B5EF4-FFF2-40B4-BE49-F238E27FC236}">
                <a16:creationId xmlns:a16="http://schemas.microsoft.com/office/drawing/2014/main" xmlns="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3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xmlns="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pic>
        <p:nvPicPr>
          <p:cNvPr id="8" name="Графический объект 7" descr="Пользователь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sz="1800" dirty="0" smtClean="0"/>
              <a:t>Сергей Ткаченко</a:t>
            </a:r>
            <a:endParaRPr lang="ru-RU" sz="1800" dirty="0"/>
          </a:p>
        </p:txBody>
      </p:sp>
      <p:pic>
        <p:nvPicPr>
          <p:cNvPr id="9" name="Графический объект 8" descr="Конверт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8512" y="4253359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246905"/>
            <a:ext cx="3521514" cy="288000"/>
          </a:xfrm>
        </p:spPr>
        <p:txBody>
          <a:bodyPr rtlCol="0"/>
          <a:lstStyle/>
          <a:p>
            <a:pPr rtl="0"/>
            <a:r>
              <a:rPr lang="en-US" sz="1800" dirty="0" err="1" smtClean="0"/>
              <a:t>SNTkachenko</a:t>
            </a:r>
            <a:r>
              <a:rPr lang="ru-RU" sz="1800" dirty="0" smtClean="0"/>
              <a:t>@</a:t>
            </a:r>
            <a:r>
              <a:rPr lang="en-US" sz="1800" dirty="0" err="1" smtClean="0"/>
              <a:t>kantiana</a:t>
            </a:r>
            <a:r>
              <a:rPr lang="ru-RU" sz="1800" dirty="0" smtClean="0"/>
              <a:t>.</a:t>
            </a:r>
            <a:r>
              <a:rPr lang="en-US" sz="1800" dirty="0" err="1" smtClean="0"/>
              <a:t>ru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xmlns="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</a:t>
            </a:r>
            <a:r>
              <a:rPr lang="ru-RU" dirty="0" smtClean="0"/>
              <a:t>градиентный</a:t>
            </a:r>
            <a:r>
              <a:rPr lang="en-US" dirty="0" smtClean="0"/>
              <a:t> </a:t>
            </a:r>
            <a:r>
              <a:rPr lang="ru-RU" dirty="0" smtClean="0"/>
              <a:t>спуск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5734" y="1132489"/>
            <a:ext cx="47529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3333" y="2749112"/>
            <a:ext cx="50577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Сложности градиентного спуска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Для вычисления градиента, как правило, надо просуммировать</a:t>
            </a:r>
            <a:br>
              <a:rPr lang="ru-RU" sz="2800" dirty="0" smtClean="0"/>
            </a:br>
            <a:r>
              <a:rPr lang="ru-RU" sz="2800" dirty="0" smtClean="0"/>
              <a:t>что-то по всем </a:t>
            </a:r>
            <a:r>
              <a:rPr lang="ru-RU" sz="2800" dirty="0" smtClean="0"/>
              <a:t>объектам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И </a:t>
            </a:r>
            <a:r>
              <a:rPr lang="ru-RU" sz="2800" dirty="0" smtClean="0"/>
              <a:t>это для одного маленького шага!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градиента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r>
              <a:rPr lang="ru-RU" sz="2800" dirty="0" smtClean="0"/>
              <a:t>Градиент</a:t>
            </a:r>
            <a:r>
              <a:rPr lang="ru-RU" sz="2800" dirty="0" smtClean="0"/>
              <a:t>:</a:t>
            </a: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endParaRPr lang="en-US" sz="2800" dirty="0" smtClean="0"/>
          </a:p>
          <a:p>
            <a:pPr marL="514350" indent="-514350">
              <a:buNone/>
            </a:pPr>
            <a:r>
              <a:rPr lang="ru-RU" sz="2800" dirty="0" smtClean="0"/>
              <a:t>Может, оценить градиент одним слагаемым?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6</a:t>
            </a:fld>
            <a:endParaRPr lang="ru-RU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1349" y="1004231"/>
            <a:ext cx="417195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8538" y="2941090"/>
            <a:ext cx="45053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9679" y="5196874"/>
            <a:ext cx="3667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</a:t>
            </a:r>
            <a:r>
              <a:rPr lang="ru-RU" dirty="0" smtClean="0"/>
              <a:t>градиентный</a:t>
            </a:r>
            <a:r>
              <a:rPr lang="en-US" dirty="0" smtClean="0"/>
              <a:t> </a:t>
            </a:r>
            <a:r>
              <a:rPr lang="ru-RU" dirty="0" smtClean="0"/>
              <a:t>спуск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Начальное </a:t>
            </a:r>
            <a:r>
              <a:rPr lang="ru-RU" sz="2800" dirty="0" smtClean="0"/>
              <a:t>приближение: </a:t>
            </a:r>
            <a:r>
              <a:rPr lang="en-US" sz="2800" dirty="0" smtClean="0"/>
              <a:t>w</a:t>
            </a:r>
            <a:r>
              <a:rPr lang="en-US" sz="2800" baseline="30000" dirty="0" smtClean="0"/>
              <a:t>0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Повторять, каждый раз выбирая случайный объект </a:t>
            </a:r>
            <a:r>
              <a:rPr lang="en-US" sz="2800" i="1" dirty="0" smtClean="0"/>
              <a:t>i</a:t>
            </a:r>
            <a:r>
              <a:rPr lang="en-US" sz="2800" i="1" baseline="-25000" dirty="0" smtClean="0"/>
              <a:t>t</a:t>
            </a:r>
          </a:p>
          <a:p>
            <a:pPr marL="514350" indent="-514350">
              <a:buAutoNum type="arabicPeriod"/>
            </a:pPr>
            <a:endParaRPr lang="en-US" sz="2800" i="1" baseline="-250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r>
              <a:rPr lang="ru-RU" sz="2800" dirty="0" smtClean="0"/>
              <a:t>Останавливаемся</a:t>
            </a:r>
            <a:r>
              <a:rPr lang="ru-RU" sz="2800" dirty="0" smtClean="0"/>
              <a:t>, если ошибка на тестовой выборке </a:t>
            </a:r>
            <a:r>
              <a:rPr lang="ru-RU" sz="2800" dirty="0" smtClean="0"/>
              <a:t>перестаёт</a:t>
            </a:r>
            <a:r>
              <a:rPr lang="en-US" sz="2800" dirty="0" smtClean="0"/>
              <a:t> </a:t>
            </a:r>
            <a:r>
              <a:rPr lang="ru-RU" sz="2800" dirty="0" smtClean="0"/>
              <a:t>убывать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947" y="2239031"/>
            <a:ext cx="56864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Градиентный спуск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8</a:t>
            </a:fld>
            <a:endParaRPr lang="ru-RU" noProof="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9499" y="1114098"/>
            <a:ext cx="10636059" cy="484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Стохастический градиентный спуск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9</a:t>
            </a:fld>
            <a:endParaRPr lang="ru-RU" noProof="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84244" y="1093076"/>
            <a:ext cx="10966421" cy="492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_19716552_TF16411253.potx" id="{484AC4F0-DFB1-44B1-A48A-4A4E5B9BAE55}" vid="{642D7752-446B-4E16-8C1E-EACC99EB30B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Геометрическая презентация</Template>
  <TotalTime>0</TotalTime>
  <Words>497</Words>
  <Application>Microsoft Office PowerPoint</Application>
  <PresentationFormat>Произвольный</PresentationFormat>
  <Paragraphs>186</Paragraphs>
  <Slides>38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39" baseType="lpstr">
      <vt:lpstr>Тема Office</vt:lpstr>
      <vt:lpstr>Оптимизация в глубинном обучении  часть 2</vt:lpstr>
      <vt:lpstr>Стохастический градиентный спуск </vt:lpstr>
      <vt:lpstr>Стохастический градиентный спуск </vt:lpstr>
      <vt:lpstr>Стохастический градиентный спуск </vt:lpstr>
      <vt:lpstr>Сложности градиентного спуска </vt:lpstr>
      <vt:lpstr>Оценка градиента </vt:lpstr>
      <vt:lpstr>Стохастический градиентный спуск </vt:lpstr>
      <vt:lpstr>Градиентный спуск </vt:lpstr>
      <vt:lpstr>Стохастический градиентный спуск </vt:lpstr>
      <vt:lpstr>Стохастический градиентный спуск </vt:lpstr>
      <vt:lpstr>Стохастический градиентный спуск </vt:lpstr>
      <vt:lpstr>Стохастический градиентный спуск </vt:lpstr>
      <vt:lpstr>Стохастический градиентный спуск </vt:lpstr>
      <vt:lpstr>Batch </vt:lpstr>
      <vt:lpstr>Mini-batch GD </vt:lpstr>
      <vt:lpstr>Батч размера 1 </vt:lpstr>
      <vt:lpstr>Батч размера 10 </vt:lpstr>
      <vt:lpstr>Batch size</vt:lpstr>
      <vt:lpstr>Batch size </vt:lpstr>
      <vt:lpstr>Batch size </vt:lpstr>
      <vt:lpstr>Надо грамотно подбирать формулу для длины шага! </vt:lpstr>
      <vt:lpstr>Batch size </vt:lpstr>
      <vt:lpstr>Модификации градиентного спуска  </vt:lpstr>
      <vt:lpstr>Проблемы </vt:lpstr>
      <vt:lpstr>Проблемы </vt:lpstr>
      <vt:lpstr>Проблемы</vt:lpstr>
      <vt:lpstr>Momentum </vt:lpstr>
      <vt:lpstr>Momentum </vt:lpstr>
      <vt:lpstr>Без инерции </vt:lpstr>
      <vt:lpstr>С инерцией </vt:lpstr>
      <vt:lpstr>Nesterov Momentum </vt:lpstr>
      <vt:lpstr>Проблема с разреженными данными </vt:lpstr>
      <vt:lpstr>Проблема с разреженными данными </vt:lpstr>
      <vt:lpstr>Проблема с разреженными данными </vt:lpstr>
      <vt:lpstr>AdaGrad </vt:lpstr>
      <vt:lpstr>RMSProp </vt:lpstr>
      <vt:lpstr>Adam </vt:lpstr>
      <vt:lpstr>Спасибо за внимание!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2025-08-26T15:19:12Z</dcterms:created>
  <dcterms:modified xsi:type="dcterms:W3CDTF">2025-10-17T14:06:30Z</dcterms:modified>
</cp:coreProperties>
</file>